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51"/>
  </p:notesMasterIdLst>
  <p:sldIdLst>
    <p:sldId id="256" r:id="rId2"/>
    <p:sldId id="312" r:id="rId3"/>
    <p:sldId id="364" r:id="rId4"/>
    <p:sldId id="365" r:id="rId5"/>
    <p:sldId id="366" r:id="rId6"/>
    <p:sldId id="367" r:id="rId7"/>
    <p:sldId id="368" r:id="rId8"/>
    <p:sldId id="369" r:id="rId9"/>
    <p:sldId id="373" r:id="rId10"/>
    <p:sldId id="370" r:id="rId11"/>
    <p:sldId id="371" r:id="rId12"/>
    <p:sldId id="372" r:id="rId13"/>
    <p:sldId id="353" r:id="rId14"/>
    <p:sldId id="331" r:id="rId15"/>
    <p:sldId id="333" r:id="rId16"/>
    <p:sldId id="363" r:id="rId17"/>
    <p:sldId id="332" r:id="rId18"/>
    <p:sldId id="334" r:id="rId19"/>
    <p:sldId id="354" r:id="rId20"/>
    <p:sldId id="355" r:id="rId21"/>
    <p:sldId id="335" r:id="rId22"/>
    <p:sldId id="342" r:id="rId23"/>
    <p:sldId id="336" r:id="rId24"/>
    <p:sldId id="337" r:id="rId25"/>
    <p:sldId id="339" r:id="rId26"/>
    <p:sldId id="340" r:id="rId27"/>
    <p:sldId id="341" r:id="rId28"/>
    <p:sldId id="348" r:id="rId29"/>
    <p:sldId id="349" r:id="rId30"/>
    <p:sldId id="350" r:id="rId31"/>
    <p:sldId id="356" r:id="rId32"/>
    <p:sldId id="352" r:id="rId33"/>
    <p:sldId id="317" r:id="rId34"/>
    <p:sldId id="320" r:id="rId35"/>
    <p:sldId id="321" r:id="rId36"/>
    <p:sldId id="322" r:id="rId37"/>
    <p:sldId id="305" r:id="rId38"/>
    <p:sldId id="323" r:id="rId39"/>
    <p:sldId id="324" r:id="rId40"/>
    <p:sldId id="325" r:id="rId41"/>
    <p:sldId id="357" r:id="rId42"/>
    <p:sldId id="326" r:id="rId43"/>
    <p:sldId id="358" r:id="rId44"/>
    <p:sldId id="359" r:id="rId45"/>
    <p:sldId id="361" r:id="rId46"/>
    <p:sldId id="327" r:id="rId47"/>
    <p:sldId id="309" r:id="rId48"/>
    <p:sldId id="362" r:id="rId49"/>
    <p:sldId id="296"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90" y="-27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108"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6DD4BE2-380E-48AB-97FB-450159981419}" type="datetimeFigureOut">
              <a:rPr lang="en-US" smtClean="0"/>
              <a:t>5/5/2015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try to de-mystify data journalism – otherwise known as computer-assisted reporting or CAR --- and give you a “road map” for working with reporters on data-driven stories. I’m going to try to keep my talking to less than 45 minutes, but I’ll stay and answer questions beyond that. Feel free to interrupt me along the way if you have a question that can’t wait until the end.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really good at putting events into context and you have probably seen lots and lots of examples of this. This one is from USA Today – they built a database of all “mass killings” and then generated stories and interactives from it to help show that mass killings occur far more often than we realize and that the big events that show up in the news– like Sandy Hook – are pretty rare.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just discussed, getting detailed data can be really helpful for the reporting and result in much better stories – but it also gives us a better opportunity to engage readers. We can put that data online and let readers find their own stories. </a:t>
            </a:r>
          </a:p>
          <a:p>
            <a:endParaRPr lang="en-US" dirty="0" smtClean="0"/>
          </a:p>
          <a:p>
            <a:r>
              <a:rPr lang="en-US" dirty="0" smtClean="0"/>
              <a:t>Here’s an example from the Young and Armed project  that allows readers to explore details about each of the young people killed by gun violence in Minnesota.</a:t>
            </a:r>
            <a:endParaRPr lang="en-US" dirty="0"/>
          </a:p>
          <a:p>
            <a:endParaRPr lang="en-US" dirty="0" smtClean="0"/>
          </a:p>
          <a:p>
            <a:endParaRPr lang="en-US" dirty="0"/>
          </a:p>
          <a:p>
            <a:r>
              <a:rPr lang="en-US" dirty="0" smtClean="0"/>
              <a:t>For example, a lot of news organizations have created interactive crime maps/graphics like this one from the Chicago Tribune. It gets updated regularly and readers can see broad trends, then zoom in on their specific neighborhoods and see specific incidents.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that same Young and Unarmed project, we also had this interactive that overlays youth homicides with concentrations of gun seizures--  It walks readers through some key points, but then they can find more information about each of the homicides by clicking on the dots. It’s quite apparent that the majority of these homicides occur in areas where there is a lot of guns seized by police – although those two factors are very intertwined so it’s sort of a chicken and egg situation.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617210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48179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journalism? Otherwise known as “computer-assisted reporting”</a:t>
            </a:r>
          </a:p>
          <a:p>
            <a:r>
              <a:rPr lang="en-US" dirty="0" smtClean="0"/>
              <a:t/>
            </a:r>
            <a:br>
              <a:rPr lang="en-US" dirty="0" smtClean="0"/>
            </a:br>
            <a:r>
              <a:rPr lang="en-US" dirty="0" smtClean="0"/>
              <a:t>The primary definition of data journalism is when we are doing our own analysis of data – not relying on something produced by someone else. This analysis might be the focal point of a story or might be the only reason a story is possible. Or it might just provide some context or support for a story.</a:t>
            </a:r>
          </a:p>
          <a:p>
            <a:endParaRPr lang="en-US" dirty="0"/>
          </a:p>
          <a:p>
            <a:r>
              <a:rPr lang="en-US" dirty="0" smtClean="0"/>
              <a:t>A secondary definition – that has developed over the last half dozen years or so – includes the various digital products we can develop from data, such as interactive maps or graphics. These are sometimes called visualizations or news apps. </a:t>
            </a:r>
            <a:endParaRPr lang="en-US" dirty="0"/>
          </a:p>
          <a:p>
            <a:endParaRPr lang="en-US" dirty="0"/>
          </a:p>
          <a:p>
            <a:r>
              <a:rPr lang="en-US" dirty="0" smtClean="0"/>
              <a:t>What is NOT data journalism?</a:t>
            </a:r>
          </a:p>
          <a:p>
            <a:r>
              <a:rPr lang="en-US" dirty="0" smtClean="0"/>
              <a:t>Looking up a single number or a few pieces of information from an online database. Or asking a source for summary data  -- such as the total number of complaints against a police officer or the number of times OSHA inspected a local business.</a:t>
            </a:r>
          </a:p>
          <a:p>
            <a:endParaRPr lang="en-US" dirty="0"/>
          </a:p>
          <a:p>
            <a:r>
              <a:rPr lang="en-US" dirty="0" smtClean="0"/>
              <a:t>Let’s look at a few examples....big and small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62180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 and your reporters –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reporter on a story involving data analysis is to 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 key part of your job is to make sure the reporter has consulted one or more people and shown them the results.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turn our attention to some more specific things you can do to foster data-driven journalism in the newsroom and support your reporters when they are doing data-driven stories.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46864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we’re thinking about data in the same way we think about human sources, it’s a really good idea for reporters to develop these sources on their beat in much the same way.</a:t>
            </a:r>
          </a:p>
          <a:p>
            <a:endParaRPr lang="en-US" dirty="0"/>
          </a:p>
          <a:p>
            <a:r>
              <a:rPr lang="en-US" dirty="0" smtClean="0"/>
              <a:t>Reporters should spend time finding the various data sources that exist on their beat, request a copy of the data and “take the data out for coffee” so-to-speak, to get to know what’s in there and what they might be able to use it for down the road. </a:t>
            </a:r>
          </a:p>
          <a:p>
            <a:r>
              <a:rPr lang="en-US" dirty="0"/>
              <a:t/>
            </a:r>
            <a:br>
              <a:rPr lang="en-US" dirty="0"/>
            </a:br>
            <a:r>
              <a:rPr lang="en-US" dirty="0" smtClean="0"/>
              <a:t>It might also be possible to find a basic – or what I call a “minimum” – story based on the data, helping readers understand something. For example, education reporters might spend some time perusing the enrollment data we looked at a few minutes ago and then do a quick story on which schools or districts have seen the greatest increase in the percentage of students on free or reduced price lunch.</a:t>
            </a:r>
          </a:p>
          <a:p>
            <a:endParaRPr lang="en-US" dirty="0"/>
          </a:p>
          <a:p>
            <a:r>
              <a:rPr lang="en-US" dirty="0" smtClean="0"/>
              <a:t>Once you have at least a basic understanding of a database , then the reporter will be in a much, much better position to use that data for a story later --- especially if it’s a situation where you have to turn it around quickly. Oftentimes the most time-consuming part of a data analysis is understanding the data in the first place.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379006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516" y="4305885"/>
            <a:ext cx="5608320" cy="4430491"/>
          </a:xfrm>
        </p:spPr>
        <p:txBody>
          <a:bodyPr/>
          <a:lstStyle/>
          <a:p>
            <a:r>
              <a:rPr lang="en-US" dirty="0" smtClean="0"/>
              <a:t>When reporters talk with you about story ideas bubbling up on their beat, this is a really great point in time for you to help them identify data opportunities.</a:t>
            </a:r>
          </a:p>
          <a:p>
            <a:endParaRPr lang="en-US" dirty="0" smtClean="0"/>
          </a:p>
          <a:p>
            <a:r>
              <a:rPr lang="en-US" dirty="0" smtClean="0"/>
              <a:t>The first thing you can do is encourage reporters to frame their story ideas as questions, not nouns. For example, instead of saying I want to do a story about “bad bridges,” it would be better to say “I want to find out how many bad bridges there are in Minnesota.” This frames your topic into something measurable – then it’s just a matter of finding the right data that will allow you to measure that. And yes, it’s okay to have more than one question.</a:t>
            </a:r>
          </a:p>
          <a:p>
            <a:endParaRPr lang="en-US" dirty="0"/>
          </a:p>
          <a:p>
            <a:r>
              <a:rPr lang="en-US" dirty="0" smtClean="0"/>
              <a:t>With every story, you are probably already asking “How can we prove the key point?”. Instead of just thinking about WHO can help us prove that key point, also ask the reporter whether there’s data that can help. </a:t>
            </a:r>
          </a:p>
          <a:p>
            <a:endParaRPr lang="en-US" dirty="0"/>
          </a:p>
          <a:p>
            <a:r>
              <a:rPr lang="en-US" dirty="0" smtClean="0"/>
              <a:t>A similar question is “how can we measure or quantify that?”  So for example, remember the Milwaukee Journal Sentinel story about water usage. They probably started with the question along the lines of – do the rich neighborhoods of town use the most water? </a:t>
            </a:r>
            <a:r>
              <a:rPr lang="en-US" dirty="0"/>
              <a:t> </a:t>
            </a:r>
            <a:r>
              <a:rPr lang="en-US" dirty="0" smtClean="0"/>
              <a:t>Then they found data that would allow them to quantify water usage for each property, and then through their analysis, they could summarize that water usage up to the neighborhood level and marry that with census data on income.</a:t>
            </a:r>
          </a:p>
          <a:p>
            <a:endParaRPr lang="en-US" dirty="0"/>
          </a:p>
          <a:p>
            <a:r>
              <a:rPr lang="en-US" dirty="0" smtClean="0"/>
              <a:t>Asking for data can also be a way to find anecdotes. Let’s say you want to do a story about heroin deaths – you could start with the state’s death database and find all the people who died from heroin and then track down family members.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dirty="0"/>
          </a:p>
        </p:txBody>
      </p:sp>
    </p:spTree>
    <p:extLst>
      <p:ext uri="{BB962C8B-B14F-4D97-AF65-F5344CB8AC3E}">
        <p14:creationId xmlns:p14="http://schemas.microsoft.com/office/powerpoint/2010/main" val="4060307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4105676"/>
          </a:xfrm>
        </p:spPr>
        <p:txBody>
          <a:bodyPr/>
          <a:lstStyle/>
          <a:p>
            <a:r>
              <a:rPr lang="en-US" dirty="0" smtClean="0"/>
              <a:t>Of course, not every story is going to suitable for data analysis. Here are some questions to ask when deciding whether it’s worth it....</a:t>
            </a:r>
          </a:p>
          <a:p>
            <a:endParaRPr lang="en-US" dirty="0"/>
          </a:p>
          <a:p>
            <a:r>
              <a:rPr lang="en-US" dirty="0" smtClean="0"/>
              <a:t>Has somebody already done this?</a:t>
            </a:r>
          </a:p>
          <a:p>
            <a:r>
              <a:rPr lang="en-US" dirty="0" smtClean="0"/>
              <a:t>Maybe the work is already done and it’s not worth reinventing the wheel. On the flip side, you might find similar work by other journalists, academics, non-profits, etc., that might be inspiration for your own work.</a:t>
            </a:r>
          </a:p>
          <a:p>
            <a:endParaRPr lang="en-US" dirty="0"/>
          </a:p>
          <a:p>
            <a:r>
              <a:rPr lang="en-US" dirty="0" smtClean="0"/>
              <a:t>How complicated is this?</a:t>
            </a:r>
            <a:br>
              <a:rPr lang="en-US" dirty="0" smtClean="0"/>
            </a:br>
            <a:r>
              <a:rPr lang="en-US" dirty="0" smtClean="0"/>
              <a:t>This will give you a sense of how much time it might take. Will the data be hard to get? Is this analysis something the reporter can do themselves or do they need help from me? Do we have the right software?</a:t>
            </a:r>
          </a:p>
          <a:p>
            <a:endParaRPr lang="en-US" dirty="0"/>
          </a:p>
          <a:p>
            <a:r>
              <a:rPr lang="en-US" dirty="0" smtClean="0"/>
              <a:t>How important is this story?</a:t>
            </a:r>
          </a:p>
          <a:p>
            <a:r>
              <a:rPr lang="en-US" dirty="0" smtClean="0"/>
              <a:t>This is a key one. If this is an ongoing issue or a crucial piece on your beat, then it’s probably worth the extra time to do some data analysis and go deeper.</a:t>
            </a:r>
          </a:p>
          <a:p>
            <a:endParaRPr lang="en-US" dirty="0"/>
          </a:p>
          <a:p>
            <a:r>
              <a:rPr lang="en-US" dirty="0" smtClean="0"/>
              <a:t>How much time do you have?</a:t>
            </a:r>
            <a:br>
              <a:rPr lang="en-US" dirty="0" smtClean="0"/>
            </a:br>
            <a:r>
              <a:rPr lang="en-US" dirty="0" smtClean="0"/>
              <a:t>It always comes down to time, right? But also keep in mind that there might be a quick turn story to do and then come back later with a deeper dive.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4289690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always the big question I get asked. The short answer is: “it depends.”</a:t>
            </a:r>
          </a:p>
          <a:p>
            <a:endParaRPr lang="en-US" dirty="0"/>
          </a:p>
          <a:p>
            <a:r>
              <a:rPr lang="en-US" dirty="0" smtClean="0"/>
              <a:t>There are typically 4 steps to a data analysis and the length of time on each one is dependent on the size and scope of the data, availability of data, etc. So for example, the Target Field story we talked about earlier was one that we turned around fairly quickly – I think we spent maybe a month on it, but almost that entire time we were doing other things, as well.   It took awhile to find and build the data we needed, but then there really wasn’t any cleaning needed and I did the analysis in less than 2 days.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2302946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time to start questioning the data, encourage the reporter to have some questions and working theories – just like they would when preparing for an interview with a human source. It’s really hard to just open up a dataset and wander around aimlessly. You need some questions to get you started. </a:t>
            </a:r>
          </a:p>
          <a:p>
            <a:endParaRPr lang="en-US" dirty="0"/>
          </a:p>
          <a:p>
            <a:r>
              <a:rPr lang="en-US" dirty="0"/>
              <a:t>Ask the reporter about the data to get a sense of how well they understand it </a:t>
            </a:r>
            <a:r>
              <a:rPr lang="en-US" dirty="0" smtClean="0"/>
              <a:t>–If </a:t>
            </a:r>
            <a:r>
              <a:rPr lang="en-US" dirty="0"/>
              <a:t>it’s clear that the reporter is stumbling, encourage them to seek out an expert who does know the 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152239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questions you can throw at them....</a:t>
            </a:r>
          </a:p>
          <a:p>
            <a:endParaRPr lang="en-US" dirty="0"/>
          </a:p>
          <a:p>
            <a:endParaRPr lang="en-US" dirty="0" smtClean="0"/>
          </a:p>
          <a:p>
            <a:endParaRPr lang="en-US" dirty="0"/>
          </a:p>
          <a:p>
            <a:r>
              <a:rPr lang="en-US" dirty="0" smtClean="0"/>
              <a:t>For </a:t>
            </a:r>
            <a:r>
              <a:rPr lang="en-US" dirty="0"/>
              <a:t>example, let’s say a reporter requested that turkey farm data I talked about a couple minutes ago. Ask them if the dataset includes all turkey farms in the state? (the answer is no) Is it possible that there are farms that aren’t included in here? (the answer is </a:t>
            </a:r>
            <a:r>
              <a:rPr lang="en-US" dirty="0" smtClean="0"/>
              <a:t>yes– </a:t>
            </a:r>
            <a:r>
              <a:rPr lang="en-US" dirty="0"/>
              <a:t>it’s only farms that are big enough to require a permit from the MPCA).  Does the data tell us the key thing we want to know about each farm? (i.e. the number of turkeys</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127824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things you can do to help boost your understanding of the analysis is to first, ask the reporter to keep a data analysis “trail.”  This could be done a variety of ways – ideally it would be a kind of journal that shows each step in the analysis. This might be something like this.... (open link)</a:t>
            </a:r>
          </a:p>
          <a:p>
            <a:endParaRPr lang="en-US" dirty="0"/>
          </a:p>
          <a:p>
            <a:r>
              <a:rPr lang="en-US" dirty="0" smtClean="0"/>
              <a:t>You could then sit down with the reporter and ask them to walk you through at least the key parts – and maybe even show you how they got to the key findings. Even if you don’t understand the software they are using, you might find this enlightening. And, over time, you will come to better understand the software and how reporters are using it.</a:t>
            </a:r>
          </a:p>
          <a:p>
            <a:endParaRPr lang="en-US" dirty="0"/>
          </a:p>
          <a:p>
            <a:r>
              <a:rPr lang="en-US" dirty="0" smtClean="0"/>
              <a:t>Get digital and graphics people involved ASAP – at least ask if there’s potential for a digital interactive.</a:t>
            </a:r>
          </a:p>
          <a:p>
            <a:endParaRPr lang="en-US" dirty="0"/>
          </a:p>
          <a:p>
            <a:r>
              <a:rPr lang="en-US" dirty="0" smtClean="0"/>
              <a:t>When the reporter is done with the analysis, ask them to write a 2-3 graph summary of the main points. It should help identify any lingering holes, questions, etc. and provide a road map for the remaining reporting</a:t>
            </a:r>
          </a:p>
          <a:p>
            <a:endParaRPr lang="en-US" dirty="0"/>
          </a:p>
          <a:p>
            <a:r>
              <a:rPr lang="en-US" dirty="0" smtClean="0"/>
              <a:t>Expect that more analysis will be needed. It should be a back and forth process, between your data and your human sources</a:t>
            </a:r>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2423699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start looking at the findings, your key focus should be in making sure the results make sense and that the reporter has confirmed them through other means. </a:t>
            </a:r>
          </a:p>
          <a:p>
            <a:endParaRPr lang="en-US" dirty="0"/>
          </a:p>
          <a:p>
            <a:r>
              <a:rPr lang="en-US" dirty="0" smtClean="0"/>
              <a:t>At some point, also insist that the reporter repeat the analysis  -- start to finish – to see if they can come up with the same results. this is a really good practice for making sure you didn’t introduce a mistake somewhere along the line.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359033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carefully about what numbers end up in the story. The text should really only include the trend . Leave the details for a graphic. </a:t>
            </a:r>
          </a:p>
          <a:p>
            <a:endParaRPr lang="en-US" dirty="0"/>
          </a:p>
          <a:p>
            <a:r>
              <a:rPr lang="en-US" dirty="0" smtClean="0"/>
              <a:t>Also make sure the story puts the data into the correct context. And this “context” could be a variety of things, ranging from comparisons over time to comparisons with other geographies or something about the data that might influence the trend we’re writing about – but there’s always something. </a:t>
            </a:r>
          </a:p>
          <a:p>
            <a:endParaRPr lang="en-US" dirty="0"/>
          </a:p>
          <a:p>
            <a:r>
              <a:rPr lang="en-US" dirty="0" smtClean="0"/>
              <a:t>For example, if we were writing that story about heroin deaths, we would need to include the fact that the death data we got our numbers from may not be counting all of the heroin deaths because sometimes coroners or medical examiners code the deaths as more generic “drug overdose” or “narcotic overdose”.  </a:t>
            </a:r>
          </a:p>
          <a:p>
            <a:endParaRPr lang="en-US" dirty="0"/>
          </a:p>
          <a:p>
            <a:r>
              <a:rPr lang="en-US" dirty="0" smtClean="0"/>
              <a:t>Related to this is just a reminder to make sure we’re portraying the results honestly and not making too much of it. I’ve found that sometimes we – as journalists – get a little too excited about the whole aspect of doing our own analysis that we might be tempted to play it up more than it deserves.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270755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editing the story – make sure you check all the math. If there’s a percentage change in the story, track down the underlying numbers and make sure it’s correct. </a:t>
            </a:r>
          </a:p>
          <a:p>
            <a:endParaRPr lang="en-US" dirty="0"/>
          </a:p>
          <a:p>
            <a:r>
              <a:rPr lang="en-US" dirty="0" smtClean="0"/>
              <a:t>Make sure you get a chance to edit the digital content too!</a:t>
            </a:r>
          </a:p>
          <a:p>
            <a:endParaRPr lang="en-US" dirty="0"/>
          </a:p>
          <a:p>
            <a:r>
              <a:rPr lang="en-US" dirty="0" smtClean="0"/>
              <a:t>There are also several good “bulletproofing” guides out on the web – I’ve linked to some on my data training page here (I’ll also give you this link at the end of the slides)</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204460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 you expect from your reporters?</a:t>
            </a:r>
          </a:p>
          <a:p>
            <a:endParaRPr lang="en-US" dirty="0"/>
          </a:p>
          <a:p>
            <a:r>
              <a:rPr lang="en-US" dirty="0" smtClean="0"/>
              <a:t>This is the minimum that I think we should strive for..... Certainly there are probably very few reporters in the newsroom who are at this level, but I know there are several who are very close.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3654141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peek at </a:t>
            </a:r>
            <a:r>
              <a:rPr lang="en-US" dirty="0" err="1" smtClean="0"/>
              <a:t>DataWrapper</a:t>
            </a:r>
            <a:r>
              <a:rPr lang="en-US" dirty="0" smtClean="0"/>
              <a:t> – a tool for making online charts. It’s super simple to use.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157882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the minimum skills...here’s what I’d </a:t>
            </a:r>
            <a:r>
              <a:rPr lang="en-US" dirty="0" err="1" smtClean="0"/>
              <a:t>consider”better</a:t>
            </a:r>
            <a:r>
              <a:rPr lang="en-US" dirty="0" smtClean="0"/>
              <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316555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visualization made using Tableau Public. This one is pretty impressive and large, but you’d be amazed at how relatively easy it is to build something like this.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a:p>
        </p:txBody>
      </p:sp>
    </p:spTree>
    <p:extLst>
      <p:ext uri="{BB962C8B-B14F-4D97-AF65-F5344CB8AC3E}">
        <p14:creationId xmlns:p14="http://schemas.microsoft.com/office/powerpoint/2010/main" val="2720655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very quick and dirty example of what you can do with Google Fusion Tables. It’s probably the easiest tool out there for a reporter to quickly map their data.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This may or may not end up as a published map –but for now it’s a great reporting tool for him to visualize his data geographically.</a:t>
            </a:r>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peek at </a:t>
            </a:r>
            <a:r>
              <a:rPr lang="en-US" dirty="0" err="1" smtClean="0"/>
              <a:t>OpenRefine</a:t>
            </a:r>
            <a:r>
              <a:rPr lang="en-US" dirty="0" smtClean="0"/>
              <a:t> – a free piece of software for cleaning data. For example, this is an image of its clustering function, where it is guessing that all these variations of the spellings of St. Paul are really the same city and it allows you to easily update the data to make them all the same.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120430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reporters might want to get this far in their skills – this would include analyzing data with more powerful software like Microsoft Access or mapping software like ArcGIS or being able to scrape data from a web page.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345193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times,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or the reporters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two sessions I’m doing this month will provide you even more insights. The Data state of mind will include some of the same information, but will be more focused on the reporter’s perspective and Using numbers without fear expands upon a few of the things we touched on – like putting numbers in context and making sure we’re using the right number. </a:t>
            </a:r>
          </a:p>
          <a:p>
            <a:endParaRPr lang="en-US" dirty="0"/>
          </a:p>
          <a:p>
            <a:r>
              <a:rPr lang="en-US" dirty="0" smtClean="0"/>
              <a:t>There’s a new book out called “Data Literacy” that I highly recommend. It’s less than 200 pages (including the index)  -- even if you just read the first two or three chapters, you would get a lot more information than what we’ve covered here.</a:t>
            </a:r>
          </a:p>
          <a:p>
            <a:endParaRPr lang="en-US" dirty="0"/>
          </a:p>
          <a:p>
            <a:r>
              <a:rPr lang="en-US" dirty="0" smtClean="0"/>
              <a:t>And again, here’s the link to my training materials website. There’s a ton of tutorials, exercises, </a:t>
            </a:r>
            <a:r>
              <a:rPr lang="en-US" dirty="0" err="1" smtClean="0"/>
              <a:t>tipsheets</a:t>
            </a:r>
            <a:r>
              <a:rPr lang="en-US" dirty="0" smtClean="0"/>
              <a:t>, articles, etc.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3316013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3971271"/>
          </a:xfrm>
        </p:spPr>
        <p:txBody>
          <a:bodyPr/>
          <a:lstStyle/>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dirty="0"/>
          </a:p>
          <a:p>
            <a:r>
              <a:rPr lang="en-US" dirty="0" smtClean="0"/>
              <a:t>The baseball reporter gathered game-by-game hitting data for the Twins and their opponents; I gathered daily weather logs from the closest weather station; and  we recruited a meteorologist to advise us. Putting the two datasets together enabled us to see trends in hitting – particularly homeruns – under different weather conditions.</a:t>
            </a:r>
          </a:p>
          <a:p>
            <a:endParaRPr lang="en-US" dirty="0"/>
          </a:p>
          <a:p>
            <a:r>
              <a:rPr lang="en-US" dirty="0" smtClean="0"/>
              <a:t>This kind of marriage of two datasets not intended to go together is one of the best ways to get truly unique stories</a:t>
            </a:r>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how data analysis can lead to good stories for beat reporters. This is a story by Eric Roper that developed as a result of his analysis of cars towed during snow emergencies. Mapping the data enabled him to see that no cars were towed from the southwest corner of the city.</a:t>
            </a:r>
          </a:p>
          <a:p>
            <a:endParaRPr lang="en-US" dirty="0"/>
          </a:p>
          <a:p>
            <a:r>
              <a:rPr lang="en-US" dirty="0" smtClean="0"/>
              <a:t>When Mila Koumpilova was at the Pioneer Press, she did a really good job of finding ways to incorporate data into her beat on a regular basis. We requested the school district’s “checkbook” register and she frequently mined that for small bits to add to stories and then a couple larger stories about district spending. When she wrote about proposed changed in the way schools are funded (out of the district coffers), she got the funding data. When she wrote about the district’s latest effort to close the achievement gap, she pulled test score data on the various sub-groups and looked at how that had changed over time.</a:t>
            </a:r>
          </a:p>
          <a:p>
            <a:endParaRPr lang="en-US" dirty="0"/>
          </a:p>
          <a:p>
            <a:r>
              <a:rPr lang="en-US" dirty="0" smtClean="0"/>
              <a:t>She found that getting the most detailed data she could – rather than just a couple of summary numbers – gave her more fodder to work with. She found more questions, which led to more answers and more interesting stories.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2462648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5/5/2015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5/5/2015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5/5/2015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5/5/2015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5/5/2015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5/5/2015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www.startribune.com/local/196515671.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www.startribune.com/local/196413891.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www.sptimes.com/2006/02/26/Pasco/_May_I_have_your_atte.s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mjwebster.github.io/DataJ/Other/Ideasbybea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ropbox.com/s/wgxj058t2pih5fr/exampleofanalysistrail.docx?dl=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wrapper.d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ublic.tableau.com/s/gallery/visualizing-simpson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mjwebster.github.io/DataJ"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hyperlink" Target="http://mjwebster.github.io/DataJ/editor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www.jsonline.com/news/milwaukee/98682339.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4400" dirty="0" smtClean="0">
                <a:solidFill>
                  <a:schemeClr val="accent2">
                    <a:lumMod val="50000"/>
                  </a:schemeClr>
                </a:solidFill>
              </a:rPr>
              <a:t>Data journalism 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advTm="25102">
        <p:cut/>
      </p:transition>
    </mc:Choice>
    <mc:Fallback xmlns="">
      <p:transition advTm="25102">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587" y="2248355"/>
            <a:ext cx="6213739" cy="3876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itle 1"/>
          <p:cNvSpPr>
            <a:spLocks noGrp="1"/>
          </p:cNvSpPr>
          <p:nvPr>
            <p:ph type="title"/>
          </p:nvPr>
        </p:nvSpPr>
        <p:spPr/>
        <p:txBody>
          <a:bodyPr/>
          <a:lstStyle/>
          <a:p>
            <a:pPr algn="l"/>
            <a:r>
              <a:rPr lang="en-US" dirty="0" smtClean="0"/>
              <a:t>Put big events into context</a:t>
            </a:r>
            <a:endParaRPr lang="en-US" dirty="0"/>
          </a:p>
        </p:txBody>
      </p:sp>
    </p:spTree>
    <p:extLst>
      <p:ext uri="{BB962C8B-B14F-4D97-AF65-F5344CB8AC3E}">
        <p14:creationId xmlns:p14="http://schemas.microsoft.com/office/powerpoint/2010/main" val="1980971679"/>
      </p:ext>
    </p:extLst>
  </p:cSld>
  <p:clrMapOvr>
    <a:masterClrMapping/>
  </p:clrMapOvr>
  <mc:AlternateContent xmlns:mc="http://schemas.openxmlformats.org/markup-compatibility/2006" xmlns:p14="http://schemas.microsoft.com/office/powerpoint/2010/main">
    <mc:Choice Requires="p14">
      <p:transition p14:dur="100" advTm="20787">
        <p:cut/>
      </p:transition>
    </mc:Choice>
    <mc:Fallback xmlns="">
      <p:transition advTm="20787">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658" y="519953"/>
            <a:ext cx="6875930" cy="5883460"/>
          </a:xfrm>
          <a:prstGeom prst="rect">
            <a:avLst/>
          </a:prstGeom>
        </p:spPr>
      </p:pic>
      <p:sp>
        <p:nvSpPr>
          <p:cNvPr id="5" name="TextBox 4"/>
          <p:cNvSpPr txBox="1"/>
          <p:nvPr/>
        </p:nvSpPr>
        <p:spPr>
          <a:xfrm>
            <a:off x="959224" y="896471"/>
            <a:ext cx="2554941" cy="1384995"/>
          </a:xfrm>
          <a:prstGeom prst="rect">
            <a:avLst/>
          </a:prstGeom>
          <a:noFill/>
        </p:spPr>
        <p:txBody>
          <a:bodyPr wrap="square" rtlCol="0">
            <a:spAutoFit/>
          </a:bodyPr>
          <a:lstStyle/>
          <a:p>
            <a:pPr algn="ctr"/>
            <a:r>
              <a:rPr lang="en-US" sz="2800" dirty="0" smtClean="0"/>
              <a:t>Interactives: </a:t>
            </a:r>
            <a:br>
              <a:rPr lang="en-US" sz="2800" dirty="0" smtClean="0"/>
            </a:br>
            <a:r>
              <a:rPr lang="en-US" sz="2800" dirty="0" smtClean="0"/>
              <a:t>Let readers find their own stories</a:t>
            </a:r>
            <a:endParaRPr lang="en-US" sz="2800" dirty="0"/>
          </a:p>
        </p:txBody>
      </p:sp>
    </p:spTree>
    <p:extLst>
      <p:ext uri="{BB962C8B-B14F-4D97-AF65-F5344CB8AC3E}">
        <p14:creationId xmlns:p14="http://schemas.microsoft.com/office/powerpoint/2010/main" val="1924267283"/>
      </p:ext>
    </p:extLst>
  </p:cSld>
  <p:clrMapOvr>
    <a:masterClrMapping/>
  </p:clrMapOvr>
  <mc:AlternateContent xmlns:mc="http://schemas.openxmlformats.org/markup-compatibility/2006" xmlns:p14="http://schemas.microsoft.com/office/powerpoint/2010/main">
    <mc:Choice Requires="p14">
      <p:transition p14:dur="100" advTm="24057">
        <p:cut/>
      </p:transition>
    </mc:Choice>
    <mc:Fallback xmlns="">
      <p:transition advTm="24057">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243" y="574677"/>
            <a:ext cx="8241860" cy="5664759"/>
          </a:xfrm>
          <a:prstGeom prst="rect">
            <a:avLst/>
          </a:prstGeom>
        </p:spPr>
      </p:pic>
    </p:spTree>
    <p:extLst>
      <p:ext uri="{BB962C8B-B14F-4D97-AF65-F5344CB8AC3E}">
        <p14:creationId xmlns:p14="http://schemas.microsoft.com/office/powerpoint/2010/main" val="4007672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078831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183122704"/>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2327412138"/>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4018695989"/>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666070763"/>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3383725591"/>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77301871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data journalism?</a:t>
            </a:r>
            <a:endParaRPr lang="en-US" dirty="0"/>
          </a:p>
        </p:txBody>
      </p:sp>
      <p:sp>
        <p:nvSpPr>
          <p:cNvPr id="5" name="Content Placeholder 4"/>
          <p:cNvSpPr>
            <a:spLocks noGrp="1"/>
          </p:cNvSpPr>
          <p:nvPr>
            <p:ph idx="1"/>
          </p:nvPr>
        </p:nvSpPr>
        <p:spPr/>
        <p:txBody>
          <a:bodyPr>
            <a:normAutofit/>
          </a:bodyPr>
          <a:lstStyle/>
          <a:p>
            <a:r>
              <a:rPr lang="en-US" dirty="0" smtClean="0"/>
              <a:t>A story that relies heavily on our own analysis of data, and would either be impossible or very difficult without it</a:t>
            </a:r>
          </a:p>
          <a:p>
            <a:r>
              <a:rPr lang="en-US" dirty="0" smtClean="0"/>
              <a:t>A story that uses our own data analysis to provide context or more support to a story</a:t>
            </a:r>
          </a:p>
          <a:p>
            <a:r>
              <a:rPr lang="en-US" dirty="0" smtClean="0"/>
              <a:t>A data-driven digital product: i.e. interactive map, graphic, database, news app, data visualization</a:t>
            </a:r>
          </a:p>
          <a:p>
            <a:endParaRPr lang="en-US" dirty="0" smtClean="0"/>
          </a:p>
          <a:p>
            <a:endParaRPr lang="en-US" dirty="0"/>
          </a:p>
        </p:txBody>
      </p:sp>
    </p:spTree>
    <p:extLst>
      <p:ext uri="{BB962C8B-B14F-4D97-AF65-F5344CB8AC3E}">
        <p14:creationId xmlns:p14="http://schemas.microsoft.com/office/powerpoint/2010/main" val="2477322437"/>
      </p:ext>
    </p:extLst>
  </p:cSld>
  <p:clrMapOvr>
    <a:masterClrMapping/>
  </p:clrMapOvr>
  <mc:AlternateContent xmlns:mc="http://schemas.openxmlformats.org/markup-compatibility/2006" xmlns:p14="http://schemas.microsoft.com/office/powerpoint/2010/main">
    <mc:Choice Requires="p14">
      <p:transition p14:dur="100" advTm="68413">
        <p:cut/>
      </p:transition>
    </mc:Choice>
    <mc:Fallback xmlns="">
      <p:transition advTm="68413">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1670567386"/>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477444966"/>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r>
              <a:rPr lang="en-US" dirty="0" smtClean="0"/>
              <a:t>A road map</a:t>
            </a:r>
            <a:endParaRPr lang="en-US" dirty="0"/>
          </a:p>
        </p:txBody>
      </p:sp>
    </p:spTree>
    <p:extLst>
      <p:ext uri="{BB962C8B-B14F-4D97-AF65-F5344CB8AC3E}">
        <p14:creationId xmlns:p14="http://schemas.microsoft.com/office/powerpoint/2010/main" val="1185113755"/>
      </p:ext>
    </p:extLst>
  </p:cSld>
  <p:clrMapOvr>
    <a:masterClrMapping/>
  </p:clrMapOvr>
  <mc:AlternateContent xmlns:mc="http://schemas.openxmlformats.org/markup-compatibility/2006" xmlns:p14="http://schemas.microsoft.com/office/powerpoint/2010/main">
    <mc:Choice Requires="p14">
      <p:transition p14:dur="100" advTm="9446">
        <p:cut/>
      </p:transition>
    </mc:Choice>
    <mc:Fallback xmlns="">
      <p:transition advTm="9446">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Beat development</a:t>
            </a:r>
            <a:endParaRPr lang="en-US" dirty="0"/>
          </a:p>
        </p:txBody>
      </p:sp>
      <p:sp>
        <p:nvSpPr>
          <p:cNvPr id="5" name="Content Placeholder 4"/>
          <p:cNvSpPr>
            <a:spLocks noGrp="1"/>
          </p:cNvSpPr>
          <p:nvPr>
            <p:ph idx="1"/>
          </p:nvPr>
        </p:nvSpPr>
        <p:spPr/>
        <p:txBody>
          <a:bodyPr/>
          <a:lstStyle/>
          <a:p>
            <a:r>
              <a:rPr lang="en-US" dirty="0" smtClean="0"/>
              <a:t>Encourage reporters to find their data “sources”, add them to their Rolodex, take them “out for coffee,” etc.</a:t>
            </a:r>
          </a:p>
          <a:p>
            <a:r>
              <a:rPr lang="en-US" dirty="0" smtClean="0"/>
              <a:t>Give reporters time to explore a dataset that is crucial to his/her beat, perhaps even generate a minimum story from it</a:t>
            </a:r>
            <a:endParaRPr lang="en-US" dirty="0"/>
          </a:p>
        </p:txBody>
      </p:sp>
    </p:spTree>
    <p:extLst>
      <p:ext uri="{BB962C8B-B14F-4D97-AF65-F5344CB8AC3E}">
        <p14:creationId xmlns:p14="http://schemas.microsoft.com/office/powerpoint/2010/main" val="2820643447"/>
      </p:ext>
    </p:extLst>
  </p:cSld>
  <p:clrMapOvr>
    <a:masterClrMapping/>
  </p:clrMapOvr>
  <mc:AlternateContent xmlns:mc="http://schemas.openxmlformats.org/markup-compatibility/2006" xmlns:p14="http://schemas.microsoft.com/office/powerpoint/2010/main">
    <mc:Choice Requires="p14">
      <p:transition p14:dur="100" advTm="59468">
        <p:cut/>
      </p:transition>
    </mc:Choice>
    <mc:Fallback xmlns="">
      <p:transition advTm="59468">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1314105987"/>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p:txBody>
          <a:bodyPr/>
          <a:lstStyle/>
          <a:p>
            <a:r>
              <a:rPr lang="en-US" dirty="0" smtClean="0"/>
              <a:t>Encourage reporters to frame ideas as questions, not nouns.</a:t>
            </a:r>
          </a:p>
          <a:p>
            <a:r>
              <a:rPr lang="en-US" dirty="0" smtClean="0"/>
              <a:t>How can we prove the key point?</a:t>
            </a:r>
          </a:p>
          <a:p>
            <a:r>
              <a:rPr lang="en-US" dirty="0" smtClean="0"/>
              <a:t>How can we measure/quantify that?</a:t>
            </a:r>
          </a:p>
          <a:p>
            <a:r>
              <a:rPr lang="en-US" dirty="0" smtClean="0"/>
              <a:t>How can we find all the examples of that?</a:t>
            </a:r>
          </a:p>
          <a:p>
            <a:r>
              <a:rPr lang="en-US" dirty="0" smtClean="0">
                <a:hlinkClick r:id="rId3"/>
              </a:rPr>
              <a:t>Data by beat</a:t>
            </a:r>
            <a:endParaRPr lang="en-US" dirty="0" smtClean="0"/>
          </a:p>
        </p:txBody>
      </p:sp>
    </p:spTree>
    <p:extLst>
      <p:ext uri="{BB962C8B-B14F-4D97-AF65-F5344CB8AC3E}">
        <p14:creationId xmlns:p14="http://schemas.microsoft.com/office/powerpoint/2010/main" val="1195229227"/>
      </p:ext>
    </p:extLst>
  </p:cSld>
  <p:clrMapOvr>
    <a:masterClrMapping/>
  </p:clrMapOvr>
  <mc:AlternateContent xmlns:mc="http://schemas.openxmlformats.org/markup-compatibility/2006" xmlns:p14="http://schemas.microsoft.com/office/powerpoint/2010/main">
    <mc:Choice Requires="p14">
      <p:transition p14:dur="100" advTm="87753">
        <p:cut/>
      </p:transition>
    </mc:Choice>
    <mc:Fallback xmlns="">
      <p:transition advTm="87753">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Should we use data analysis?</a:t>
            </a:r>
            <a:endParaRPr lang="en-US" dirty="0"/>
          </a:p>
        </p:txBody>
      </p:sp>
      <p:sp>
        <p:nvSpPr>
          <p:cNvPr id="6" name="Content Placeholder 5"/>
          <p:cNvSpPr>
            <a:spLocks noGrp="1"/>
          </p:cNvSpPr>
          <p:nvPr>
            <p:ph idx="1"/>
          </p:nvPr>
        </p:nvSpPr>
        <p:spPr/>
        <p:txBody>
          <a:bodyPr/>
          <a:lstStyle/>
          <a:p>
            <a:r>
              <a:rPr lang="en-US" dirty="0" smtClean="0"/>
              <a:t>Has somebody already done this analysis?</a:t>
            </a:r>
          </a:p>
          <a:p>
            <a:r>
              <a:rPr lang="en-US" dirty="0" smtClean="0"/>
              <a:t>How complicated is the analysis?</a:t>
            </a:r>
          </a:p>
          <a:p>
            <a:r>
              <a:rPr lang="en-US" dirty="0" smtClean="0"/>
              <a:t>How important is this story?</a:t>
            </a:r>
          </a:p>
          <a:p>
            <a:r>
              <a:rPr lang="en-US" dirty="0"/>
              <a:t>How much time do you have?</a:t>
            </a:r>
          </a:p>
          <a:p>
            <a:pPr marL="0" indent="0">
              <a:buNone/>
            </a:pPr>
            <a:endParaRPr lang="en-US" dirty="0"/>
          </a:p>
        </p:txBody>
      </p:sp>
    </p:spTree>
    <p:extLst>
      <p:ext uri="{BB962C8B-B14F-4D97-AF65-F5344CB8AC3E}">
        <p14:creationId xmlns:p14="http://schemas.microsoft.com/office/powerpoint/2010/main" val="296578507"/>
      </p:ext>
    </p:extLst>
  </p:cSld>
  <p:clrMapOvr>
    <a:masterClrMapping/>
  </p:clrMapOvr>
  <mc:AlternateContent xmlns:mc="http://schemas.openxmlformats.org/markup-compatibility/2006" xmlns:p14="http://schemas.microsoft.com/office/powerpoint/2010/main">
    <mc:Choice Requires="p14">
      <p:transition p14:dur="100" advTm="113314">
        <p:cut/>
      </p:transition>
    </mc:Choice>
    <mc:Fallback xmlns="">
      <p:transition advTm="113314">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5" name="Content Placeholder 4"/>
          <p:cNvSpPr>
            <a:spLocks noGrp="1"/>
          </p:cNvSpPr>
          <p:nvPr>
            <p:ph idx="1"/>
          </p:nvPr>
        </p:nvSpPr>
        <p:spPr/>
        <p:txBody>
          <a:bodyPr/>
          <a:lstStyle/>
          <a:p>
            <a:r>
              <a:rPr lang="en-US" dirty="0" smtClean="0"/>
              <a:t>Waiting for requested data</a:t>
            </a:r>
          </a:p>
          <a:p>
            <a:r>
              <a:rPr lang="en-US" dirty="0" smtClean="0"/>
              <a:t>Cleaning data, if necessary</a:t>
            </a:r>
          </a:p>
          <a:p>
            <a:r>
              <a:rPr lang="en-US" dirty="0" smtClean="0"/>
              <a:t>Analyzing data</a:t>
            </a:r>
          </a:p>
          <a:p>
            <a:r>
              <a:rPr lang="en-US" dirty="0" smtClean="0"/>
              <a:t>Reporting and repeating analysis</a:t>
            </a:r>
            <a:endParaRPr lang="en-US" dirty="0"/>
          </a:p>
        </p:txBody>
      </p:sp>
    </p:spTree>
    <p:extLst>
      <p:ext uri="{BB962C8B-B14F-4D97-AF65-F5344CB8AC3E}">
        <p14:creationId xmlns:p14="http://schemas.microsoft.com/office/powerpoint/2010/main" val="1042290029"/>
      </p:ext>
    </p:extLst>
  </p:cSld>
  <p:clrMapOvr>
    <a:masterClrMapping/>
  </p:clrMapOvr>
  <mc:AlternateContent xmlns:mc="http://schemas.openxmlformats.org/markup-compatibility/2006" xmlns:p14="http://schemas.microsoft.com/office/powerpoint/2010/main">
    <mc:Choice Requires="p14">
      <p:transition p14:dur="100" advTm="111337">
        <p:cut/>
      </p:transition>
    </mc:Choice>
    <mc:Fallback xmlns="">
      <p:transition advTm="111337">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Make sure reporter does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911450270"/>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has arrived!</a:t>
            </a:r>
            <a:endParaRPr lang="en-US" dirty="0"/>
          </a:p>
        </p:txBody>
      </p:sp>
      <p:sp>
        <p:nvSpPr>
          <p:cNvPr id="3" name="Content Placeholder 2"/>
          <p:cNvSpPr>
            <a:spLocks noGrp="1"/>
          </p:cNvSpPr>
          <p:nvPr>
            <p:ph idx="1"/>
          </p:nvPr>
        </p:nvSpPr>
        <p:spPr/>
        <p:txBody>
          <a:bodyPr/>
          <a:lstStyle/>
          <a:p>
            <a:r>
              <a:rPr lang="en-US" dirty="0" smtClean="0"/>
              <a:t>Encourage the reporter to come up with some questions and working theories.</a:t>
            </a:r>
          </a:p>
          <a:p>
            <a:r>
              <a:rPr lang="en-US" dirty="0"/>
              <a:t>Ask the reporter some questions to get a feel for how well they understand the data. If they can’t answer, encourage them to seek out help from experts or the place the data came from. </a:t>
            </a:r>
          </a:p>
          <a:p>
            <a:endParaRPr lang="en-US" dirty="0"/>
          </a:p>
        </p:txBody>
      </p:sp>
    </p:spTree>
    <p:extLst>
      <p:ext uri="{BB962C8B-B14F-4D97-AF65-F5344CB8AC3E}">
        <p14:creationId xmlns:p14="http://schemas.microsoft.com/office/powerpoint/2010/main" val="3098329708"/>
      </p:ext>
    </p:extLst>
  </p:cSld>
  <p:clrMapOvr>
    <a:masterClrMapping/>
  </p:clrMapOvr>
  <mc:AlternateContent xmlns:mc="http://schemas.openxmlformats.org/markup-compatibility/2006" xmlns:p14="http://schemas.microsoft.com/office/powerpoint/2010/main">
    <mc:Choice Requires="p14">
      <p:transition p14:dur="100" advTm="37768">
        <p:cut/>
      </p:transition>
    </mc:Choice>
    <mc:Fallback xmlns="">
      <p:transition advTm="37768">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should be asking...</a:t>
            </a:r>
            <a:endParaRPr lang="en-US" dirty="0"/>
          </a:p>
        </p:txBody>
      </p:sp>
      <p:sp>
        <p:nvSpPr>
          <p:cNvPr id="3" name="Content Placeholder 2"/>
          <p:cNvSpPr>
            <a:spLocks noGrp="1"/>
          </p:cNvSpPr>
          <p:nvPr>
            <p:ph idx="1"/>
          </p:nvPr>
        </p:nvSpPr>
        <p:spPr/>
        <p:txBody>
          <a:bodyPr/>
          <a:lstStyle/>
          <a:p>
            <a:r>
              <a:rPr lang="en-US" dirty="0" smtClean="0"/>
              <a:t>What does each record represent?</a:t>
            </a:r>
          </a:p>
          <a:p>
            <a:r>
              <a:rPr lang="en-US" dirty="0" smtClean="0"/>
              <a:t>Is it possible that some things might not be included in this dataset?</a:t>
            </a:r>
          </a:p>
          <a:p>
            <a:r>
              <a:rPr lang="en-US" dirty="0" smtClean="0"/>
              <a:t>What’s the time frame of the data?</a:t>
            </a:r>
          </a:p>
          <a:p>
            <a:r>
              <a:rPr lang="en-US" dirty="0" smtClean="0"/>
              <a:t>Are there any fields you don’t understand?</a:t>
            </a:r>
          </a:p>
          <a:p>
            <a:r>
              <a:rPr lang="en-US" dirty="0" smtClean="0"/>
              <a:t>Does it contain the fields of information you expected?</a:t>
            </a:r>
          </a:p>
          <a:p>
            <a:r>
              <a:rPr lang="en-US" dirty="0" smtClean="0"/>
              <a:t>Does the data need to be “cleaned?”</a:t>
            </a:r>
          </a:p>
          <a:p>
            <a:endParaRPr lang="en-US" dirty="0"/>
          </a:p>
        </p:txBody>
      </p:sp>
    </p:spTree>
    <p:extLst>
      <p:ext uri="{BB962C8B-B14F-4D97-AF65-F5344CB8AC3E}">
        <p14:creationId xmlns:p14="http://schemas.microsoft.com/office/powerpoint/2010/main" val="4147465112"/>
      </p:ext>
    </p:extLst>
  </p:cSld>
  <p:clrMapOvr>
    <a:masterClrMapping/>
  </p:clrMapOvr>
  <mc:AlternateContent xmlns:mc="http://schemas.openxmlformats.org/markup-compatibility/2006" xmlns:p14="http://schemas.microsoft.com/office/powerpoint/2010/main">
    <mc:Choice Requires="p14">
      <p:transition p14:dur="100" advTm="64636">
        <p:cut/>
      </p:transition>
    </mc:Choice>
    <mc:Fallback xmlns="">
      <p:transition advTm="64636">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Encourage reporter to keep an </a:t>
            </a:r>
            <a:r>
              <a:rPr lang="en-US" dirty="0" err="1" smtClean="0">
                <a:hlinkClick r:id="rId3"/>
              </a:rPr>
              <a:t>analysis“trail</a:t>
            </a:r>
            <a:r>
              <a:rPr lang="en-US" dirty="0" smtClean="0">
                <a:hlinkClick r:id="rId3"/>
              </a:rPr>
              <a:t>”</a:t>
            </a:r>
            <a:endParaRPr lang="en-US" dirty="0" smtClean="0"/>
          </a:p>
          <a:p>
            <a:r>
              <a:rPr lang="en-US" dirty="0" smtClean="0"/>
              <a:t>Sit down with the reporter, at least once, and have them show you the data and key parts of the analysis</a:t>
            </a:r>
          </a:p>
          <a:p>
            <a:r>
              <a:rPr lang="en-US" dirty="0" smtClean="0"/>
              <a:t>Get digital and graphics people in the loop ASAP</a:t>
            </a:r>
          </a:p>
          <a:p>
            <a:r>
              <a:rPr lang="en-US" dirty="0" smtClean="0"/>
              <a:t>After analysis, have reporter write 2-3 graph summary to help find main points AND the holes</a:t>
            </a:r>
          </a:p>
          <a:p>
            <a:r>
              <a:rPr lang="en-US" dirty="0" smtClean="0"/>
              <a:t>Expect that more analysis will be needed, after additional reporting</a:t>
            </a:r>
            <a:endParaRPr lang="en-US" dirty="0"/>
          </a:p>
        </p:txBody>
      </p:sp>
    </p:spTree>
    <p:extLst>
      <p:ext uri="{BB962C8B-B14F-4D97-AF65-F5344CB8AC3E}">
        <p14:creationId xmlns:p14="http://schemas.microsoft.com/office/powerpoint/2010/main" val="3020579419"/>
      </p:ext>
    </p:extLst>
  </p:cSld>
  <p:clrMapOvr>
    <a:masterClrMapping/>
  </p:clrMapOvr>
  <mc:AlternateContent xmlns:mc="http://schemas.openxmlformats.org/markup-compatibility/2006" xmlns:p14="http://schemas.microsoft.com/office/powerpoint/2010/main">
    <mc:Choice Requires="p14">
      <p:transition p14:dur="100" advTm="78519">
        <p:cut/>
      </p:transition>
    </mc:Choice>
    <mc:Fallback xmlns="">
      <p:transition advTm="78519">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findings</a:t>
            </a:r>
            <a:endParaRPr lang="en-US" dirty="0"/>
          </a:p>
        </p:txBody>
      </p:sp>
      <p:sp>
        <p:nvSpPr>
          <p:cNvPr id="3" name="Content Placeholder 2"/>
          <p:cNvSpPr>
            <a:spLocks noGrp="1"/>
          </p:cNvSpPr>
          <p:nvPr>
            <p:ph sz="half" idx="1"/>
          </p:nvPr>
        </p:nvSpPr>
        <p:spPr/>
        <p:txBody>
          <a:bodyPr/>
          <a:lstStyle/>
          <a:p>
            <a:r>
              <a:rPr lang="en-US" dirty="0" smtClean="0"/>
              <a:t>Do the findings make sense?</a:t>
            </a:r>
          </a:p>
          <a:p>
            <a:r>
              <a:rPr lang="en-US" dirty="0" smtClean="0"/>
              <a:t>If something seems too good to be true, it probably is.</a:t>
            </a:r>
          </a:p>
          <a:p>
            <a:r>
              <a:rPr lang="en-US" dirty="0" smtClean="0"/>
              <a:t>Do findings line up with what sources are saying? Do any sources question the results?</a:t>
            </a:r>
          </a:p>
        </p:txBody>
      </p:sp>
      <p:sp>
        <p:nvSpPr>
          <p:cNvPr id="4" name="Content Placeholder 3"/>
          <p:cNvSpPr>
            <a:spLocks noGrp="1"/>
          </p:cNvSpPr>
          <p:nvPr>
            <p:ph sz="half" idx="2"/>
          </p:nvPr>
        </p:nvSpPr>
        <p:spPr/>
        <p:txBody>
          <a:bodyPr/>
          <a:lstStyle/>
          <a:p>
            <a:r>
              <a:rPr lang="en-US" dirty="0"/>
              <a:t>Don’t be afraid to consult experts, ask them to review your methodology and findings</a:t>
            </a:r>
          </a:p>
          <a:p>
            <a:r>
              <a:rPr lang="en-US" dirty="0" smtClean="0"/>
              <a:t>Have critics/key sources reviewed the findings? (don’t wait until the last minute!)</a:t>
            </a:r>
          </a:p>
          <a:p>
            <a:r>
              <a:rPr lang="en-US" dirty="0" smtClean="0"/>
              <a:t>Have reporter repeat analysis</a:t>
            </a:r>
            <a:endParaRPr lang="en-US" dirty="0"/>
          </a:p>
        </p:txBody>
      </p:sp>
    </p:spTree>
    <p:extLst>
      <p:ext uri="{BB962C8B-B14F-4D97-AF65-F5344CB8AC3E}">
        <p14:creationId xmlns:p14="http://schemas.microsoft.com/office/powerpoint/2010/main" val="2999804537"/>
      </p:ext>
    </p:extLst>
  </p:cSld>
  <p:clrMapOvr>
    <a:masterClrMapping/>
  </p:clrMapOvr>
  <mc:AlternateContent xmlns:mc="http://schemas.openxmlformats.org/markup-compatibility/2006" xmlns:p14="http://schemas.microsoft.com/office/powerpoint/2010/main">
    <mc:Choice Requires="p14">
      <p:transition p14:dur="100" advTm="64535">
        <p:cut/>
      </p:transition>
    </mc:Choice>
    <mc:Fallback xmlns="">
      <p:transition advTm="64535">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Content Placeholder 2"/>
          <p:cNvSpPr>
            <a:spLocks noGrp="1"/>
          </p:cNvSpPr>
          <p:nvPr>
            <p:ph sz="half" idx="1"/>
          </p:nvPr>
        </p:nvSpPr>
        <p:spPr/>
        <p:txBody>
          <a:bodyPr>
            <a:normAutofit/>
          </a:bodyPr>
          <a:lstStyle/>
          <a:p>
            <a:r>
              <a:rPr lang="en-US" dirty="0" smtClean="0"/>
              <a:t>Avoid too many numbers in the text of the story. Characterize!</a:t>
            </a:r>
          </a:p>
          <a:p>
            <a:r>
              <a:rPr lang="en-US" dirty="0" smtClean="0"/>
              <a:t>Give readers context &amp; detail through graphics</a:t>
            </a:r>
            <a:endParaRPr lang="en-US" dirty="0"/>
          </a:p>
        </p:txBody>
      </p:sp>
      <p:sp>
        <p:nvSpPr>
          <p:cNvPr id="4" name="Content Placeholder 3"/>
          <p:cNvSpPr>
            <a:spLocks noGrp="1"/>
          </p:cNvSpPr>
          <p:nvPr>
            <p:ph sz="half" idx="2"/>
          </p:nvPr>
        </p:nvSpPr>
        <p:spPr/>
        <p:txBody>
          <a:bodyPr>
            <a:normAutofit/>
          </a:bodyPr>
          <a:lstStyle/>
          <a:p>
            <a:r>
              <a:rPr lang="en-US" dirty="0" smtClean="0"/>
              <a:t>Do we have the necessary context? Do we have the “compared to what” answered?</a:t>
            </a:r>
          </a:p>
          <a:p>
            <a:r>
              <a:rPr lang="en-US" dirty="0" smtClean="0"/>
              <a:t>Are we portraying the results honestly and not making too much of it?</a:t>
            </a:r>
            <a:endParaRPr lang="en-US" dirty="0"/>
          </a:p>
        </p:txBody>
      </p:sp>
    </p:spTree>
    <p:extLst>
      <p:ext uri="{BB962C8B-B14F-4D97-AF65-F5344CB8AC3E}">
        <p14:creationId xmlns:p14="http://schemas.microsoft.com/office/powerpoint/2010/main" val="1782728035"/>
      </p:ext>
    </p:extLst>
  </p:cSld>
  <p:clrMapOvr>
    <a:masterClrMapping/>
  </p:clrMapOvr>
  <mc:AlternateContent xmlns:mc="http://schemas.openxmlformats.org/markup-compatibility/2006" xmlns:p14="http://schemas.microsoft.com/office/powerpoint/2010/main">
    <mc:Choice Requires="p14">
      <p:transition p14:dur="100" advTm="83777">
        <p:cut/>
      </p:transition>
    </mc:Choice>
    <mc:Fallback xmlns="">
      <p:transition advTm="83777">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lstStyle/>
          <a:p>
            <a:r>
              <a:rPr lang="en-US" dirty="0"/>
              <a:t>Do the math!</a:t>
            </a:r>
          </a:p>
          <a:p>
            <a:r>
              <a:rPr lang="en-US" dirty="0" smtClean="0"/>
              <a:t>Edit the digital content for usability, clarity, style, spelling/grammar and make sure it complements the story</a:t>
            </a:r>
          </a:p>
          <a:p>
            <a:r>
              <a:rPr lang="en-US" dirty="0" smtClean="0"/>
              <a:t>See bulletproofing guides for more --- </a:t>
            </a:r>
            <a:r>
              <a:rPr lang="en-US" sz="2800" b="1" dirty="0" smtClean="0"/>
              <a:t>mjwebster.github.io/</a:t>
            </a:r>
            <a:r>
              <a:rPr lang="en-US" sz="2800" b="1" dirty="0" err="1" smtClean="0"/>
              <a:t>DataJ</a:t>
            </a:r>
            <a:endParaRPr lang="en-US" sz="2800" b="1" dirty="0" smtClean="0"/>
          </a:p>
          <a:p>
            <a:endParaRPr lang="en-US" dirty="0"/>
          </a:p>
        </p:txBody>
      </p:sp>
    </p:spTree>
    <p:extLst>
      <p:ext uri="{BB962C8B-B14F-4D97-AF65-F5344CB8AC3E}">
        <p14:creationId xmlns:p14="http://schemas.microsoft.com/office/powerpoint/2010/main" val="2028279643"/>
      </p:ext>
    </p:extLst>
  </p:cSld>
  <p:clrMapOvr>
    <a:masterClrMapping/>
  </p:clrMapOvr>
  <mc:AlternateContent xmlns:mc="http://schemas.openxmlformats.org/markup-compatibility/2006" xmlns:p14="http://schemas.microsoft.com/office/powerpoint/2010/main">
    <mc:Choice Requires="p14">
      <p:transition p14:dur="100" advTm="48715">
        <p:cut/>
      </p:transition>
    </mc:Choice>
    <mc:Fallback xmlns="">
      <p:transition advTm="48715">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90" y="947843"/>
            <a:ext cx="7203664" cy="4490745"/>
          </a:xfrm>
          <a:prstGeom prst="rect">
            <a:avLst/>
          </a:prstGeom>
        </p:spPr>
      </p:pic>
      <p:sp>
        <p:nvSpPr>
          <p:cNvPr id="5" name="TextBox 4"/>
          <p:cNvSpPr txBox="1"/>
          <p:nvPr/>
        </p:nvSpPr>
        <p:spPr>
          <a:xfrm>
            <a:off x="8550888" y="2135839"/>
            <a:ext cx="2717747"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3142751661"/>
      </p:ext>
    </p:extLst>
  </p:cSld>
  <p:clrMapOvr>
    <a:masterClrMapping/>
  </p:clrMapOvr>
  <mc:AlternateContent xmlns:mc="http://schemas.openxmlformats.org/markup-compatibility/2006" xmlns:p14="http://schemas.microsoft.com/office/powerpoint/2010/main">
    <mc:Choice Requires="p14">
      <p:transition p14:dur="100" advTm="64482">
        <p:cut/>
      </p:transition>
    </mc:Choice>
    <mc:Fallback xmlns="">
      <p:transition advTm="64482">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Minimum skills for reporters</a:t>
            </a:r>
            <a:endParaRPr lang="en-US" dirty="0"/>
          </a:p>
        </p:txBody>
      </p:sp>
      <p:sp>
        <p:nvSpPr>
          <p:cNvPr id="5" name="Content Placeholder 4"/>
          <p:cNvSpPr>
            <a:spLocks noGrp="1"/>
          </p:cNvSpPr>
          <p:nvPr>
            <p:ph idx="1"/>
          </p:nvPr>
        </p:nvSpPr>
        <p:spPr/>
        <p:txBody>
          <a:bodyPr>
            <a:normAutofit lnSpcReduction="10000"/>
          </a:bodyPr>
          <a:lstStyle/>
          <a:p>
            <a:r>
              <a:rPr lang="en-US" dirty="0" smtClean="0"/>
              <a:t>Data state of mind</a:t>
            </a:r>
          </a:p>
          <a:p>
            <a:r>
              <a:rPr lang="en-US" dirty="0" smtClean="0"/>
              <a:t>Comfortable with spreadsheets (Excel, Google Spreadsheets)</a:t>
            </a:r>
          </a:p>
          <a:p>
            <a:r>
              <a:rPr lang="en-US" dirty="0" smtClean="0"/>
              <a:t>Uses numbers appropriately (rates, adjusting for inflation, etc.)</a:t>
            </a:r>
          </a:p>
          <a:p>
            <a:r>
              <a:rPr lang="en-US" dirty="0" smtClean="0"/>
              <a:t>Able to request database-friendly formatted data via public records laws</a:t>
            </a:r>
          </a:p>
          <a:p>
            <a:r>
              <a:rPr lang="en-US" dirty="0" smtClean="0"/>
              <a:t>Able to pull data out of a PDF (Tabula, </a:t>
            </a:r>
            <a:r>
              <a:rPr lang="en-US" dirty="0" err="1" smtClean="0"/>
              <a:t>CometDocs</a:t>
            </a:r>
            <a:r>
              <a:rPr lang="en-US" dirty="0" smtClean="0"/>
              <a:t>, ABBY)</a:t>
            </a:r>
          </a:p>
          <a:p>
            <a:r>
              <a:rPr lang="en-US" dirty="0" smtClean="0"/>
              <a:t>Able </a:t>
            </a:r>
            <a:r>
              <a:rPr lang="en-US" dirty="0"/>
              <a:t>to make some simple graphics for internal use or possibly </a:t>
            </a:r>
            <a:r>
              <a:rPr lang="en-US" dirty="0" smtClean="0"/>
              <a:t>online (Excel charts, Google Charts, </a:t>
            </a:r>
            <a:r>
              <a:rPr lang="en-US" dirty="0" err="1" smtClean="0"/>
              <a:t>DataWrapper</a:t>
            </a:r>
            <a:r>
              <a:rPr lang="en-US" dirty="0" smtClean="0"/>
              <a:t>, Google Fusion Tables)</a:t>
            </a:r>
            <a:endParaRPr lang="en-US" dirty="0"/>
          </a:p>
          <a:p>
            <a:endParaRPr lang="en-US" dirty="0"/>
          </a:p>
        </p:txBody>
      </p:sp>
    </p:spTree>
    <p:extLst>
      <p:ext uri="{BB962C8B-B14F-4D97-AF65-F5344CB8AC3E}">
        <p14:creationId xmlns:p14="http://schemas.microsoft.com/office/powerpoint/2010/main" val="2200916890"/>
      </p:ext>
    </p:extLst>
  </p:cSld>
  <p:clrMapOvr>
    <a:masterClrMapping/>
  </p:clrMapOvr>
  <mc:AlternateContent xmlns:mc="http://schemas.openxmlformats.org/markup-compatibility/2006" xmlns:p14="http://schemas.microsoft.com/office/powerpoint/2010/main">
    <mc:Choice Requires="p14">
      <p:transition p14:dur="100" advTm="16001">
        <p:cut/>
      </p:transition>
    </mc:Choice>
    <mc:Fallback xmlns="">
      <p:transition advTm="16001">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97" y="502025"/>
            <a:ext cx="9826115" cy="5818094"/>
          </a:xfrm>
          <a:prstGeom prst="rect">
            <a:avLst/>
          </a:prstGeom>
        </p:spPr>
      </p:pic>
    </p:spTree>
    <p:extLst>
      <p:ext uri="{BB962C8B-B14F-4D97-AF65-F5344CB8AC3E}">
        <p14:creationId xmlns:p14="http://schemas.microsoft.com/office/powerpoint/2010/main" val="1751632799"/>
      </p:ext>
    </p:extLst>
  </p:cSld>
  <p:clrMapOvr>
    <a:masterClrMapping/>
  </p:clrMapOvr>
  <mc:AlternateContent xmlns:mc="http://schemas.openxmlformats.org/markup-compatibility/2006" xmlns:p14="http://schemas.microsoft.com/office/powerpoint/2010/main">
    <mc:Choice Requires="p14">
      <p:transition p14:dur="100" advTm="1370">
        <p:cut/>
      </p:transition>
    </mc:Choice>
    <mc:Fallback xmlns="">
      <p:transition advTm="1370">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endParaRPr lang="en-US" dirty="0"/>
          </a:p>
        </p:txBody>
      </p:sp>
      <p:sp>
        <p:nvSpPr>
          <p:cNvPr id="3" name="Content Placeholder 2"/>
          <p:cNvSpPr>
            <a:spLocks noGrp="1"/>
          </p:cNvSpPr>
          <p:nvPr>
            <p:ph idx="1"/>
          </p:nvPr>
        </p:nvSpPr>
        <p:spPr/>
        <p:txBody>
          <a:bodyPr/>
          <a:lstStyle/>
          <a:p>
            <a:r>
              <a:rPr lang="en-US" dirty="0" smtClean="0"/>
              <a:t>Proficient and very comfortable with spreadsheets</a:t>
            </a:r>
          </a:p>
          <a:p>
            <a:r>
              <a:rPr lang="en-US" dirty="0" smtClean="0"/>
              <a:t>Able to clean data (</a:t>
            </a:r>
            <a:r>
              <a:rPr lang="en-US" dirty="0" err="1" smtClean="0"/>
              <a:t>OpenRefine</a:t>
            </a:r>
            <a:r>
              <a:rPr lang="en-US" dirty="0" smtClean="0"/>
              <a:t>)</a:t>
            </a:r>
          </a:p>
          <a:p>
            <a:r>
              <a:rPr lang="en-US" dirty="0"/>
              <a:t>Make data visualizations or simple interactive </a:t>
            </a:r>
            <a:r>
              <a:rPr lang="en-US" dirty="0" smtClean="0"/>
              <a:t>maps (Tableau, Google Fusion Tables, </a:t>
            </a:r>
            <a:r>
              <a:rPr lang="en-US" dirty="0" err="1" smtClean="0"/>
              <a:t>CartoDB</a:t>
            </a:r>
            <a:r>
              <a:rPr lang="en-US" dirty="0" smtClean="0"/>
              <a:t>)</a:t>
            </a:r>
            <a:endParaRPr lang="en-US" dirty="0"/>
          </a:p>
          <a:p>
            <a:endParaRPr lang="en-US" dirty="0"/>
          </a:p>
        </p:txBody>
      </p:sp>
    </p:spTree>
    <p:extLst>
      <p:ext uri="{BB962C8B-B14F-4D97-AF65-F5344CB8AC3E}">
        <p14:creationId xmlns:p14="http://schemas.microsoft.com/office/powerpoint/2010/main" val="3798883811"/>
      </p:ext>
    </p:extLst>
  </p:cSld>
  <p:clrMapOvr>
    <a:masterClrMapping/>
  </p:clrMapOvr>
  <mc:AlternateContent xmlns:mc="http://schemas.openxmlformats.org/markup-compatibility/2006" xmlns:p14="http://schemas.microsoft.com/office/powerpoint/2010/main">
    <mc:Choice Requires="p14">
      <p:transition p14:dur="100" advTm="27912">
        <p:cut/>
      </p:transition>
    </mc:Choice>
    <mc:Fallback xmlns="">
      <p:transition advTm="27912">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907" y="1201271"/>
            <a:ext cx="7610039" cy="5199530"/>
          </a:xfrm>
          <a:prstGeom prst="rect">
            <a:avLst/>
          </a:prstGeom>
        </p:spPr>
      </p:pic>
      <p:sp>
        <p:nvSpPr>
          <p:cNvPr id="3" name="TextBox 2"/>
          <p:cNvSpPr txBox="1"/>
          <p:nvPr/>
        </p:nvSpPr>
        <p:spPr>
          <a:xfrm>
            <a:off x="3406588" y="609600"/>
            <a:ext cx="5486400" cy="461665"/>
          </a:xfrm>
          <a:prstGeom prst="rect">
            <a:avLst/>
          </a:prstGeom>
          <a:noFill/>
        </p:spPr>
        <p:txBody>
          <a:bodyPr wrap="square" rtlCol="0">
            <a:spAutoFit/>
          </a:bodyPr>
          <a:lstStyle/>
          <a:p>
            <a:r>
              <a:rPr lang="en-US" sz="2400" dirty="0" smtClean="0"/>
              <a:t>Tableau Public visualization software</a:t>
            </a:r>
            <a:endParaRPr lang="en-US" sz="2400" dirty="0"/>
          </a:p>
        </p:txBody>
      </p:sp>
    </p:spTree>
    <p:extLst>
      <p:ext uri="{BB962C8B-B14F-4D97-AF65-F5344CB8AC3E}">
        <p14:creationId xmlns:p14="http://schemas.microsoft.com/office/powerpoint/2010/main" val="4148371055"/>
      </p:ext>
    </p:extLst>
  </p:cSld>
  <p:clrMapOvr>
    <a:masterClrMapping/>
  </p:clrMapOvr>
  <mc:AlternateContent xmlns:mc="http://schemas.openxmlformats.org/markup-compatibility/2006" xmlns:p14="http://schemas.microsoft.com/office/powerpoint/2010/main">
    <mc:Choice Requires="p14">
      <p:transition p14:dur="100" advTm="5572">
        <p:cut/>
      </p:transition>
    </mc:Choice>
    <mc:Fallback xmlns="">
      <p:transition advTm="5572">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675162408"/>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693" y="1147708"/>
            <a:ext cx="7987381" cy="5118282"/>
          </a:xfrm>
          <a:prstGeom prst="rect">
            <a:avLst/>
          </a:prstGeom>
        </p:spPr>
      </p:pic>
      <p:sp>
        <p:nvSpPr>
          <p:cNvPr id="3" name="TextBox 2"/>
          <p:cNvSpPr txBox="1"/>
          <p:nvPr/>
        </p:nvSpPr>
        <p:spPr>
          <a:xfrm>
            <a:off x="3827843" y="570148"/>
            <a:ext cx="4096870" cy="523220"/>
          </a:xfrm>
          <a:prstGeom prst="rect">
            <a:avLst/>
          </a:prstGeom>
          <a:noFill/>
        </p:spPr>
        <p:txBody>
          <a:bodyPr wrap="square" rtlCol="0">
            <a:spAutoFit/>
          </a:bodyPr>
          <a:lstStyle/>
          <a:p>
            <a:r>
              <a:rPr lang="en-US" sz="2800" dirty="0" err="1" smtClean="0"/>
              <a:t>OpenRefine</a:t>
            </a:r>
            <a:endParaRPr lang="en-US" dirty="0" smtClean="0"/>
          </a:p>
        </p:txBody>
      </p:sp>
    </p:spTree>
    <p:extLst>
      <p:ext uri="{BB962C8B-B14F-4D97-AF65-F5344CB8AC3E}">
        <p14:creationId xmlns:p14="http://schemas.microsoft.com/office/powerpoint/2010/main" val="544184610"/>
      </p:ext>
    </p:extLst>
  </p:cSld>
  <p:clrMapOvr>
    <a:masterClrMapping/>
  </p:clrMapOvr>
  <mc:AlternateContent xmlns:mc="http://schemas.openxmlformats.org/markup-compatibility/2006" xmlns:p14="http://schemas.microsoft.com/office/powerpoint/2010/main">
    <mc:Choice Requires="p14">
      <p:transition p14:dur="100" advTm="40570">
        <p:cut/>
      </p:transition>
    </mc:Choice>
    <mc:Fallback xmlns="">
      <p:transition advTm="40570">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advanced...</a:t>
            </a:r>
            <a:endParaRPr lang="en-US" dirty="0"/>
          </a:p>
        </p:txBody>
      </p:sp>
      <p:sp>
        <p:nvSpPr>
          <p:cNvPr id="3" name="Content Placeholder 2"/>
          <p:cNvSpPr>
            <a:spLocks noGrp="1"/>
          </p:cNvSpPr>
          <p:nvPr>
            <p:ph idx="1"/>
          </p:nvPr>
        </p:nvSpPr>
        <p:spPr/>
        <p:txBody>
          <a:bodyPr/>
          <a:lstStyle/>
          <a:p>
            <a:r>
              <a:rPr lang="en-US" dirty="0" smtClean="0"/>
              <a:t>Analyze data in a database manager (such as Access, SQLite)</a:t>
            </a:r>
          </a:p>
          <a:p>
            <a:r>
              <a:rPr lang="en-US" dirty="0" smtClean="0"/>
              <a:t>Scrape data from a web page (various free tools)</a:t>
            </a:r>
          </a:p>
          <a:p>
            <a:r>
              <a:rPr lang="en-US" dirty="0" smtClean="0"/>
              <a:t>Analyze data using GIS software (ArcGIS or QGIS)</a:t>
            </a:r>
            <a:endParaRPr lang="en-US" dirty="0"/>
          </a:p>
        </p:txBody>
      </p:sp>
    </p:spTree>
    <p:extLst>
      <p:ext uri="{BB962C8B-B14F-4D97-AF65-F5344CB8AC3E}">
        <p14:creationId xmlns:p14="http://schemas.microsoft.com/office/powerpoint/2010/main" val="4056783711"/>
      </p:ext>
    </p:extLst>
  </p:cSld>
  <p:clrMapOvr>
    <a:masterClrMapping/>
  </p:clrMapOvr>
  <mc:AlternateContent xmlns:mc="http://schemas.openxmlformats.org/markup-compatibility/2006" xmlns:p14="http://schemas.microsoft.com/office/powerpoint/2010/main">
    <mc:Choice Requires="p14">
      <p:transition p14:dur="100" advTm="33982">
        <p:cut/>
      </p:transition>
    </mc:Choice>
    <mc:Fallback xmlns="">
      <p:transition advTm="33982">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endParaRPr lang="en-US" dirty="0"/>
          </a:p>
        </p:txBody>
      </p:sp>
    </p:spTree>
    <p:extLst>
      <p:ext uri="{BB962C8B-B14F-4D97-AF65-F5344CB8AC3E}">
        <p14:creationId xmlns:p14="http://schemas.microsoft.com/office/powerpoint/2010/main" val="3868778993"/>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smtClean="0"/>
              <a:t>Attend “Data State of Mind” and “Using numbers without fear”</a:t>
            </a:r>
          </a:p>
          <a:p>
            <a:r>
              <a:rPr lang="en-US" dirty="0" smtClean="0"/>
              <a:t>More training likely later this year</a:t>
            </a:r>
          </a:p>
          <a:p>
            <a:r>
              <a:rPr lang="en-US" dirty="0" smtClean="0"/>
              <a:t>Read </a:t>
            </a:r>
            <a:r>
              <a:rPr lang="en-US" dirty="0">
                <a:hlinkClick r:id="rId3"/>
              </a:rPr>
              <a:t>“Data Literacy” </a:t>
            </a:r>
            <a:r>
              <a:rPr lang="en-US" dirty="0" smtClean="0"/>
              <a:t>book by David Herzog</a:t>
            </a:r>
            <a:endParaRPr lang="en-US" dirty="0"/>
          </a:p>
          <a:p>
            <a:r>
              <a:rPr lang="en-US" dirty="0" smtClean="0"/>
              <a:t>My training materials: </a:t>
            </a:r>
            <a:r>
              <a:rPr lang="en-US" sz="3200" b="1" dirty="0" smtClean="0">
                <a:hlinkClick r:id="rId4"/>
              </a:rPr>
              <a:t>mjwebster.github.io/</a:t>
            </a:r>
            <a:r>
              <a:rPr lang="en-US" sz="3200" b="1" dirty="0" err="1" smtClean="0">
                <a:hlinkClick r:id="rId4"/>
              </a:rPr>
              <a:t>DataJ</a:t>
            </a:r>
            <a:endParaRPr lang="en-US" sz="3200" b="1" dirty="0"/>
          </a:p>
          <a:p>
            <a:pPr marL="0" indent="0">
              <a:buNone/>
            </a:pPr>
            <a:endParaRPr lang="en-US" dirty="0"/>
          </a:p>
        </p:txBody>
      </p:sp>
    </p:spTree>
    <p:extLst>
      <p:ext uri="{BB962C8B-B14F-4D97-AF65-F5344CB8AC3E}">
        <p14:creationId xmlns:p14="http://schemas.microsoft.com/office/powerpoint/2010/main" val="762252591"/>
      </p:ext>
    </p:extLst>
  </p:cSld>
  <p:clrMapOvr>
    <a:masterClrMapping/>
  </p:clrMapOvr>
  <mc:AlternateContent xmlns:mc="http://schemas.openxmlformats.org/markup-compatibility/2006" xmlns:p14="http://schemas.microsoft.com/office/powerpoint/2010/main">
    <mc:Choice Requires="p14">
      <p:transition p14:dur="100" advTm="83377">
        <p:cut/>
      </p:transition>
    </mc:Choice>
    <mc:Fallback xmlns="">
      <p:transition advTm="83377">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15" y="1393339"/>
            <a:ext cx="3433494" cy="4440653"/>
          </a:xfrm>
          <a:prstGeom prst="rect">
            <a:avLst/>
          </a:prstGeom>
        </p:spPr>
      </p:pic>
      <p:sp>
        <p:nvSpPr>
          <p:cNvPr id="2" name="Rectangle 1"/>
          <p:cNvSpPr/>
          <p:nvPr/>
        </p:nvSpPr>
        <p:spPr>
          <a:xfrm>
            <a:off x="564776" y="841793"/>
            <a:ext cx="10945906" cy="707886"/>
          </a:xfrm>
          <a:prstGeom prst="rect">
            <a:avLst/>
          </a:prstGeom>
        </p:spPr>
        <p:txBody>
          <a:bodyPr wrap="square">
            <a:spAutoFit/>
          </a:bodyPr>
          <a:lstStyle/>
          <a:p>
            <a:pPr algn="ctr"/>
            <a:r>
              <a:rPr lang="en-US" sz="4000" b="1" dirty="0" smtClean="0">
                <a:hlinkClick r:id="rId4"/>
              </a:rPr>
              <a:t>http://</a:t>
            </a:r>
            <a:r>
              <a:rPr lang="en-US" sz="4000" b="1" dirty="0" smtClean="0">
                <a:hlinkClick r:id="rId4"/>
              </a:rPr>
              <a:t>mjwebster.github.io/DataJ/editors.html</a:t>
            </a:r>
            <a:endParaRPr lang="en-US" sz="4000" b="1" dirty="0" smtClean="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advTm="1942">
        <p:cut/>
      </p:transition>
    </mc:Choice>
    <mc:Fallback xmlns="">
      <p:transition advTm="1942">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270097201"/>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2912455164"/>
      </p:ext>
    </p:extLst>
  </p:cSld>
  <p:clrMapOvr>
    <a:masterClrMapping/>
  </p:clrMapOvr>
  <mc:AlternateContent xmlns:mc="http://schemas.openxmlformats.org/markup-compatibility/2006" xmlns:p14="http://schemas.microsoft.com/office/powerpoint/2010/main">
    <mc:Choice Requires="p14">
      <p:transition p14:dur="100" advTm="40986">
        <p:cut/>
      </p:transition>
    </mc:Choice>
    <mc:Fallback xmlns="">
      <p:transition advTm="40986">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95618" y="805224"/>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74501239"/>
      </p:ext>
    </p:extLst>
  </p:cSld>
  <p:clrMapOvr>
    <a:masterClrMapping/>
  </p:clrMapOvr>
  <mc:AlternateContent xmlns:mc="http://schemas.openxmlformats.org/markup-compatibility/2006" xmlns:p14="http://schemas.microsoft.com/office/powerpoint/2010/main">
    <mc:Choice Requires="p14">
      <p:transition p14:dur="100" advTm="58684">
        <p:cut/>
      </p:transition>
    </mc:Choice>
    <mc:Fallback xmlns="">
      <p:transition advTm="58684">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42" y="744071"/>
            <a:ext cx="4556942" cy="5441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404" y="614056"/>
            <a:ext cx="4342885" cy="5701553"/>
          </a:xfrm>
          <a:prstGeom prst="rect">
            <a:avLst/>
          </a:prstGeom>
        </p:spPr>
      </p:pic>
    </p:spTree>
    <p:extLst>
      <p:ext uri="{BB962C8B-B14F-4D97-AF65-F5344CB8AC3E}">
        <p14:creationId xmlns:p14="http://schemas.microsoft.com/office/powerpoint/2010/main" val="3865729733"/>
      </p:ext>
    </p:extLst>
  </p:cSld>
  <p:clrMapOvr>
    <a:masterClrMapping/>
  </p:clrMapOvr>
  <mc:AlternateContent xmlns:mc="http://schemas.openxmlformats.org/markup-compatibility/2006" xmlns:p14="http://schemas.microsoft.com/office/powerpoint/2010/main">
    <mc:Choice Requires="p14">
      <p:transition p14:dur="100" advTm="39823">
        <p:cut/>
      </p:transition>
    </mc:Choice>
    <mc:Fallback xmlns="">
      <p:transition advTm="39823">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9690223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7872</TotalTime>
  <Words>6278</Words>
  <Application>Microsoft Office PowerPoint</Application>
  <PresentationFormat>Custom</PresentationFormat>
  <Paragraphs>375</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Organic</vt:lpstr>
      <vt:lpstr>Data journalism for editors</vt:lpstr>
      <vt:lpstr>What is data journalism?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 big events into context</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Managing/Editing data journalism</vt:lpstr>
      <vt:lpstr>Beat development</vt:lpstr>
      <vt:lpstr>Ideas</vt:lpstr>
      <vt:lpstr>Should we use data analysis?</vt:lpstr>
      <vt:lpstr>How long will it take?</vt:lpstr>
      <vt:lpstr>Requesting data</vt:lpstr>
      <vt:lpstr>The data has arrived!</vt:lpstr>
      <vt:lpstr>Questions you should be asking...</vt:lpstr>
      <vt:lpstr>Analysis</vt:lpstr>
      <vt:lpstr>The findings</vt:lpstr>
      <vt:lpstr>Other things to consider...</vt:lpstr>
      <vt:lpstr>Editing</vt:lpstr>
      <vt:lpstr>Minimum skills for reporters</vt:lpstr>
      <vt:lpstr>PowerPoint Presentation</vt:lpstr>
      <vt:lpstr>Better.... </vt:lpstr>
      <vt:lpstr>PowerPoint Presentation</vt:lpstr>
      <vt:lpstr>PowerPoint Presentation</vt:lpstr>
      <vt:lpstr>PowerPoint Presentation</vt:lpstr>
      <vt:lpstr>More advanced...</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116</cp:revision>
  <cp:lastPrinted>2015-04-29T20:14:44Z</cp:lastPrinted>
  <dcterms:created xsi:type="dcterms:W3CDTF">2014-03-11T21:30:05Z</dcterms:created>
  <dcterms:modified xsi:type="dcterms:W3CDTF">2015-05-05T14:41:38Z</dcterms:modified>
</cp:coreProperties>
</file>